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1"/>
  </p:sldMasterIdLst>
  <p:notesMasterIdLst>
    <p:notesMasterId r:id="rId15"/>
  </p:notesMasterIdLst>
  <p:sldIdLst>
    <p:sldId id="256" r:id="rId2"/>
    <p:sldId id="257" r:id="rId3"/>
    <p:sldId id="258" r:id="rId4"/>
    <p:sldId id="259" r:id="rId5"/>
    <p:sldId id="263" r:id="rId6"/>
    <p:sldId id="260" r:id="rId7"/>
    <p:sldId id="264" r:id="rId8"/>
    <p:sldId id="265" r:id="rId9"/>
    <p:sldId id="266" r:id="rId10"/>
    <p:sldId id="267" r:id="rId11"/>
    <p:sldId id="268" r:id="rId12"/>
    <p:sldId id="261"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83567"/>
  </p:normalViewPr>
  <p:slideViewPr>
    <p:cSldViewPr snapToGrid="0" snapToObjects="1">
      <p:cViewPr varScale="1">
        <p:scale>
          <a:sx n="102" d="100"/>
          <a:sy n="102" d="100"/>
        </p:scale>
        <p:origin x="71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jamin Gruher" userId="3982413557b95fc1" providerId="LiveId" clId="{AA116426-E92F-44BC-AF22-2D4E199FD14F}"/>
    <pc:docChg chg="custSel modSld">
      <pc:chgData name="Benjamin Gruher" userId="3982413557b95fc1" providerId="LiveId" clId="{AA116426-E92F-44BC-AF22-2D4E199FD14F}" dt="2020-02-26T21:20:42.996" v="202" actId="20577"/>
      <pc:docMkLst>
        <pc:docMk/>
      </pc:docMkLst>
      <pc:sldChg chg="modSp">
        <pc:chgData name="Benjamin Gruher" userId="3982413557b95fc1" providerId="LiveId" clId="{AA116426-E92F-44BC-AF22-2D4E199FD14F}" dt="2020-02-26T21:20:42.996" v="202" actId="20577"/>
        <pc:sldMkLst>
          <pc:docMk/>
          <pc:sldMk cId="3615078936" sldId="261"/>
        </pc:sldMkLst>
        <pc:spChg chg="mod">
          <ac:chgData name="Benjamin Gruher" userId="3982413557b95fc1" providerId="LiveId" clId="{AA116426-E92F-44BC-AF22-2D4E199FD14F}" dt="2020-02-26T21:20:42.996" v="202" actId="20577"/>
          <ac:spMkLst>
            <pc:docMk/>
            <pc:sldMk cId="3615078936" sldId="261"/>
            <ac:spMk id="3" creationId="{A44348D4-B3D2-0640-B462-9502B3659354}"/>
          </ac:spMkLst>
        </pc:spChg>
      </pc:sldChg>
    </pc:docChg>
  </pc:docChgLst>
</pc:chgInfo>
</file>

<file path=ppt/media/image1.jpeg>
</file>

<file path=ppt/media/image2.tiff>
</file>

<file path=ppt/media/image3.tiff>
</file>

<file path=ppt/media/image4.tiff>
</file>

<file path=ppt/media/image5.tif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97995-9AED-E649-89FD-02F5A8666FE4}" type="datetimeFigureOut">
              <a:rPr lang="en-US" smtClean="0"/>
              <a:t>2/26/20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EA1ACE-2D55-6442-927E-25A4C84B25F5}" type="slidenum">
              <a:rPr lang="en-US" smtClean="0"/>
              <a:t>‹#›</a:t>
            </a:fld>
            <a:endParaRPr lang="en-US"/>
          </a:p>
        </p:txBody>
      </p:sp>
    </p:spTree>
    <p:extLst>
      <p:ext uri="{BB962C8B-B14F-4D97-AF65-F5344CB8AC3E}">
        <p14:creationId xmlns:p14="http://schemas.microsoft.com/office/powerpoint/2010/main" val="947430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graph indicates the average length of each candidate’s responses. The graphs on the right measure the linguistic complexity of the candidates’ speech—how many complex clauses they used and how many words they spoke before the main verb of each sentence.</a:t>
            </a:r>
          </a:p>
        </p:txBody>
      </p:sp>
      <p:sp>
        <p:nvSpPr>
          <p:cNvPr id="4" name="Slide Number Placeholder 3"/>
          <p:cNvSpPr>
            <a:spLocks noGrp="1"/>
          </p:cNvSpPr>
          <p:nvPr>
            <p:ph type="sldNum" sz="quarter" idx="5"/>
          </p:nvPr>
        </p:nvSpPr>
        <p:spPr/>
        <p:txBody>
          <a:bodyPr/>
          <a:lstStyle/>
          <a:p>
            <a:fld id="{94EA1ACE-2D55-6442-927E-25A4C84B25F5}" type="slidenum">
              <a:rPr lang="en-US" smtClean="0"/>
              <a:t>6</a:t>
            </a:fld>
            <a:endParaRPr lang="en-US"/>
          </a:p>
        </p:txBody>
      </p:sp>
    </p:spTree>
    <p:extLst>
      <p:ext uri="{BB962C8B-B14F-4D97-AF65-F5344CB8AC3E}">
        <p14:creationId xmlns:p14="http://schemas.microsoft.com/office/powerpoint/2010/main" val="10093996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Graph shows number of words spoken per candidate, total.</a:t>
            </a:r>
          </a:p>
        </p:txBody>
      </p:sp>
      <p:sp>
        <p:nvSpPr>
          <p:cNvPr id="4" name="Slide Number Placeholder 3"/>
          <p:cNvSpPr>
            <a:spLocks noGrp="1"/>
          </p:cNvSpPr>
          <p:nvPr>
            <p:ph type="sldNum" sz="quarter" idx="5"/>
          </p:nvPr>
        </p:nvSpPr>
        <p:spPr/>
        <p:txBody>
          <a:bodyPr/>
          <a:lstStyle/>
          <a:p>
            <a:fld id="{94EA1ACE-2D55-6442-927E-25A4C84B25F5}" type="slidenum">
              <a:rPr lang="en-US" smtClean="0"/>
              <a:t>7</a:t>
            </a:fld>
            <a:endParaRPr lang="en-US"/>
          </a:p>
        </p:txBody>
      </p:sp>
    </p:spTree>
    <p:extLst>
      <p:ext uri="{BB962C8B-B14F-4D97-AF65-F5344CB8AC3E}">
        <p14:creationId xmlns:p14="http://schemas.microsoft.com/office/powerpoint/2010/main" val="3048826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Graph analyzes the speech of Emmanuel Macron to the UN General Assembly last year, (similar graphs for other leaders.) The bar chart breaks out the most salient terms in the speech </a:t>
            </a:r>
          </a:p>
        </p:txBody>
      </p:sp>
      <p:sp>
        <p:nvSpPr>
          <p:cNvPr id="4" name="Slide Number Placeholder 3"/>
          <p:cNvSpPr>
            <a:spLocks noGrp="1"/>
          </p:cNvSpPr>
          <p:nvPr>
            <p:ph type="sldNum" sz="quarter" idx="5"/>
          </p:nvPr>
        </p:nvSpPr>
        <p:spPr/>
        <p:txBody>
          <a:bodyPr/>
          <a:lstStyle/>
          <a:p>
            <a:fld id="{94EA1ACE-2D55-6442-927E-25A4C84B25F5}" type="slidenum">
              <a:rPr lang="en-US" smtClean="0"/>
              <a:t>8</a:t>
            </a:fld>
            <a:endParaRPr lang="en-US"/>
          </a:p>
        </p:txBody>
      </p:sp>
    </p:spTree>
    <p:extLst>
      <p:ext uri="{BB962C8B-B14F-4D97-AF65-F5344CB8AC3E}">
        <p14:creationId xmlns:p14="http://schemas.microsoft.com/office/powerpoint/2010/main" val="14969577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visualization is one of several made for Bloomberg News to encode the various topics discussed during the Atlanta debate </a:t>
            </a:r>
            <a:r>
              <a:rPr lang="en-US"/>
              <a:t>in November.</a:t>
            </a:r>
            <a:endParaRPr lang="en-US" dirty="0"/>
          </a:p>
        </p:txBody>
      </p:sp>
      <p:sp>
        <p:nvSpPr>
          <p:cNvPr id="4" name="Slide Number Placeholder 3"/>
          <p:cNvSpPr>
            <a:spLocks noGrp="1"/>
          </p:cNvSpPr>
          <p:nvPr>
            <p:ph type="sldNum" sz="quarter" idx="5"/>
          </p:nvPr>
        </p:nvSpPr>
        <p:spPr/>
        <p:txBody>
          <a:bodyPr/>
          <a:lstStyle/>
          <a:p>
            <a:fld id="{94EA1ACE-2D55-6442-927E-25A4C84B25F5}" type="slidenum">
              <a:rPr lang="en-US" smtClean="0"/>
              <a:t>9</a:t>
            </a:fld>
            <a:endParaRPr lang="en-US"/>
          </a:p>
        </p:txBody>
      </p:sp>
    </p:spTree>
    <p:extLst>
      <p:ext uri="{BB962C8B-B14F-4D97-AF65-F5344CB8AC3E}">
        <p14:creationId xmlns:p14="http://schemas.microsoft.com/office/powerpoint/2010/main" val="861221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2/26/20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2014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2/26/20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98902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2/26/20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721363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2/26/20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04885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2/26/20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009629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2/26/20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83179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2/26/20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95313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2/26/20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18742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2/26/20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131618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2/26/20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993307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2/26/20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01546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2/26/20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536586"/>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704" r:id="rId6"/>
    <p:sldLayoutId id="2147483699" r:id="rId7"/>
    <p:sldLayoutId id="2147483700" r:id="rId8"/>
    <p:sldLayoutId id="2147483701" r:id="rId9"/>
    <p:sldLayoutId id="2147483703" r:id="rId10"/>
    <p:sldLayoutId id="214748370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towardsdatascience.com/which-presidential-candidate-talks-like-that-b2b16060ff8b"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2.tiff"/></Relationships>
</file>

<file path=ppt/slides/_rels/slide7.xml.rels><?xml version="1.0" encoding="UTF-8" standalone="yes"?>
<Relationships xmlns="http://schemas.openxmlformats.org/package/2006/relationships"><Relationship Id="rId3" Type="http://schemas.openxmlformats.org/officeDocument/2006/relationships/hyperlink" Target="https://blog.wolfram.com/2020/02/06/democratic-presidential-debate-analysis-using-the-wolfram-language/"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hyperlink" Target="https://towardsdatascience.com/visualizing-the-speeches-of-world-leaders-at-unga-d7319e00e180"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3" Type="http://schemas.openxmlformats.org/officeDocument/2006/relationships/hyperlink" Target="https://www.bloomberg.com/graphics/democratic-presidential-debate-atlanta-recap/"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55D7866-985D-4D23-BF0E-72CA30F5C7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15C525D-35FC-43CE-A805-C2F48D46CC10}"/>
              </a:ext>
            </a:extLst>
          </p:cNvPr>
          <p:cNvPicPr>
            <a:picLocks noChangeAspect="1"/>
          </p:cNvPicPr>
          <p:nvPr/>
        </p:nvPicPr>
        <p:blipFill rotWithShape="1">
          <a:blip r:embed="rId2"/>
          <a:srcRect b="19643"/>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731" y="4716089"/>
            <a:ext cx="6288261" cy="1573149"/>
          </a:xfrm>
          <a:prstGeom prst="rect">
            <a:avLst/>
          </a:prstGeom>
          <a:solidFill>
            <a:schemeClr val="bg1">
              <a:alpha val="95000"/>
            </a:schemeClr>
          </a:solidFill>
          <a:ln w="12700">
            <a:solidFill>
              <a:schemeClr val="tx2">
                <a:lumMod val="10000"/>
                <a:lumOff val="9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78ACED2-B8A8-5745-B685-64F39FB0872F}"/>
              </a:ext>
            </a:extLst>
          </p:cNvPr>
          <p:cNvSpPr>
            <a:spLocks noGrp="1"/>
          </p:cNvSpPr>
          <p:nvPr>
            <p:ph type="ctrTitle"/>
          </p:nvPr>
        </p:nvSpPr>
        <p:spPr>
          <a:xfrm>
            <a:off x="5849388" y="4907629"/>
            <a:ext cx="3212386" cy="1185353"/>
          </a:xfrm>
        </p:spPr>
        <p:txBody>
          <a:bodyPr anchor="ctr">
            <a:normAutofit/>
          </a:bodyPr>
          <a:lstStyle/>
          <a:p>
            <a:r>
              <a:rPr lang="en-US" sz="2200"/>
              <a:t>Speech Patterns of Democratic Presidential Candidates</a:t>
            </a:r>
          </a:p>
        </p:txBody>
      </p:sp>
      <p:sp>
        <p:nvSpPr>
          <p:cNvPr id="3" name="Subtitle 2">
            <a:extLst>
              <a:ext uri="{FF2B5EF4-FFF2-40B4-BE49-F238E27FC236}">
                <a16:creationId xmlns:a16="http://schemas.microsoft.com/office/drawing/2014/main" id="{E0B3070D-8C85-4D48-A53A-7E71E842108E}"/>
              </a:ext>
            </a:extLst>
          </p:cNvPr>
          <p:cNvSpPr>
            <a:spLocks noGrp="1"/>
          </p:cNvSpPr>
          <p:nvPr>
            <p:ph type="subTitle" idx="1"/>
          </p:nvPr>
        </p:nvSpPr>
        <p:spPr>
          <a:xfrm>
            <a:off x="9403912" y="4907629"/>
            <a:ext cx="2228641" cy="1185353"/>
          </a:xfrm>
        </p:spPr>
        <p:txBody>
          <a:bodyPr anchor="ctr">
            <a:normAutofit/>
          </a:bodyPr>
          <a:lstStyle/>
          <a:p>
            <a:r>
              <a:rPr lang="en-US" sz="1700"/>
              <a:t>Ben Gruher, Yu Fu, Matthew Echert</a:t>
            </a:r>
          </a:p>
        </p:txBody>
      </p:sp>
      <p:sp>
        <p:nvSpPr>
          <p:cNvPr id="18" name="Rectangle 12">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7962" y="5175711"/>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4">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722114" y="5495733"/>
            <a:ext cx="1021458"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34524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0310229-10FA-E44C-9590-79AB9398F331}"/>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633538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D41A986-A6D8-794A-A22E-8C08AB48F045}"/>
              </a:ext>
            </a:extLst>
          </p:cNvPr>
          <p:cNvSpPr>
            <a:spLocks noGrp="1"/>
          </p:cNvSpPr>
          <p:nvPr>
            <p:ph type="title"/>
          </p:nvPr>
        </p:nvSpPr>
        <p:spPr/>
        <p:txBody>
          <a:bodyPr/>
          <a:lstStyle/>
          <a:p>
            <a:r>
              <a:rPr lang="en-US" dirty="0"/>
              <a:t>Design Rationale</a:t>
            </a:r>
          </a:p>
        </p:txBody>
      </p:sp>
      <p:sp>
        <p:nvSpPr>
          <p:cNvPr id="4" name="Content Placeholder 3">
            <a:extLst>
              <a:ext uri="{FF2B5EF4-FFF2-40B4-BE49-F238E27FC236}">
                <a16:creationId xmlns:a16="http://schemas.microsoft.com/office/drawing/2014/main" id="{741AE8C7-685E-F848-8D58-B32CA1DA3E71}"/>
              </a:ext>
            </a:extLst>
          </p:cNvPr>
          <p:cNvSpPr>
            <a:spLocks noGrp="1"/>
          </p:cNvSpPr>
          <p:nvPr>
            <p:ph idx="1"/>
          </p:nvPr>
        </p:nvSpPr>
        <p:spPr/>
        <p:txBody>
          <a:bodyPr/>
          <a:lstStyle/>
          <a:p>
            <a:r>
              <a:rPr lang="en-US" dirty="0"/>
              <a:t>Time encoded on X-axis</a:t>
            </a:r>
          </a:p>
          <a:p>
            <a:r>
              <a:rPr lang="en-US" dirty="0"/>
              <a:t>Volume of speech relative to baseline as bar height</a:t>
            </a:r>
          </a:p>
          <a:p>
            <a:r>
              <a:rPr lang="en-US" dirty="0"/>
              <a:t>Topic represented by color of bar</a:t>
            </a:r>
          </a:p>
          <a:p>
            <a:r>
              <a:rPr lang="en-US" dirty="0"/>
              <a:t>Speed (WPM) encoded by saturation of bar color</a:t>
            </a:r>
          </a:p>
          <a:p>
            <a:endParaRPr lang="en-US" dirty="0"/>
          </a:p>
        </p:txBody>
      </p:sp>
    </p:spTree>
    <p:extLst>
      <p:ext uri="{BB962C8B-B14F-4D97-AF65-F5344CB8AC3E}">
        <p14:creationId xmlns:p14="http://schemas.microsoft.com/office/powerpoint/2010/main" val="2461875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BCF17-D144-7C4F-AB4D-E25432933F07}"/>
              </a:ext>
            </a:extLst>
          </p:cNvPr>
          <p:cNvSpPr>
            <a:spLocks noGrp="1"/>
          </p:cNvSpPr>
          <p:nvPr>
            <p:ph type="title"/>
          </p:nvPr>
        </p:nvSpPr>
        <p:spPr/>
        <p:txBody>
          <a:bodyPr/>
          <a:lstStyle/>
          <a:p>
            <a:r>
              <a:rPr lang="en-US" dirty="0"/>
              <a:t>Insights	</a:t>
            </a:r>
          </a:p>
        </p:txBody>
      </p:sp>
      <p:sp>
        <p:nvSpPr>
          <p:cNvPr id="3" name="Content Placeholder 2">
            <a:extLst>
              <a:ext uri="{FF2B5EF4-FFF2-40B4-BE49-F238E27FC236}">
                <a16:creationId xmlns:a16="http://schemas.microsoft.com/office/drawing/2014/main" id="{A44348D4-B3D2-0640-B462-9502B3659354}"/>
              </a:ext>
            </a:extLst>
          </p:cNvPr>
          <p:cNvSpPr>
            <a:spLocks noGrp="1"/>
          </p:cNvSpPr>
          <p:nvPr>
            <p:ph idx="1"/>
          </p:nvPr>
        </p:nvSpPr>
        <p:spPr/>
        <p:txBody>
          <a:bodyPr>
            <a:normAutofit fontScale="92500"/>
          </a:bodyPr>
          <a:lstStyle/>
          <a:p>
            <a:r>
              <a:rPr lang="en-US" dirty="0"/>
              <a:t>In general, Warren speaks faster and for longer than Sanders</a:t>
            </a:r>
          </a:p>
          <a:p>
            <a:r>
              <a:rPr lang="en-US" dirty="0"/>
              <a:t>Sanders’ speech is at its most intense in the middle of the debate when speaking about the 2020 campaign, speaking more slowly on other topics</a:t>
            </a:r>
          </a:p>
          <a:p>
            <a:r>
              <a:rPr lang="en-US" dirty="0"/>
              <a:t>Sanders and Warren both talked about their campaigns extensively, but Warren included more about the economy and </a:t>
            </a:r>
            <a:r>
              <a:rPr lang="en-US"/>
              <a:t>social justice</a:t>
            </a:r>
            <a:endParaRPr lang="en-US" dirty="0"/>
          </a:p>
          <a:p>
            <a:endParaRPr lang="en-US" dirty="0"/>
          </a:p>
          <a:p>
            <a:endParaRPr lang="en-US" dirty="0"/>
          </a:p>
        </p:txBody>
      </p:sp>
    </p:spTree>
    <p:extLst>
      <p:ext uri="{BB962C8B-B14F-4D97-AF65-F5344CB8AC3E}">
        <p14:creationId xmlns:p14="http://schemas.microsoft.com/office/powerpoint/2010/main" val="36150789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6FE27-3E17-904E-924D-B14E90049CCE}"/>
              </a:ext>
            </a:extLst>
          </p:cNvPr>
          <p:cNvSpPr>
            <a:spLocks noGrp="1"/>
          </p:cNvSpPr>
          <p:nvPr>
            <p:ph type="title"/>
          </p:nvPr>
        </p:nvSpPr>
        <p:spPr/>
        <p:txBody>
          <a:bodyPr/>
          <a:lstStyle/>
          <a:p>
            <a:r>
              <a:rPr lang="en-US" dirty="0"/>
              <a:t>Q&amp;A</a:t>
            </a:r>
          </a:p>
        </p:txBody>
      </p:sp>
    </p:spTree>
    <p:extLst>
      <p:ext uri="{BB962C8B-B14F-4D97-AF65-F5344CB8AC3E}">
        <p14:creationId xmlns:p14="http://schemas.microsoft.com/office/powerpoint/2010/main" val="3152118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7B5AF-0052-654B-AA08-CB5EFCD599A9}"/>
              </a:ext>
            </a:extLst>
          </p:cNvPr>
          <p:cNvSpPr>
            <a:spLocks noGrp="1"/>
          </p:cNvSpPr>
          <p:nvPr>
            <p:ph type="title"/>
          </p:nvPr>
        </p:nvSpPr>
        <p:spPr/>
        <p:txBody>
          <a:bodyPr/>
          <a:lstStyle/>
          <a:p>
            <a:r>
              <a:rPr lang="en-US" dirty="0"/>
              <a:t>Motivation and Audience</a:t>
            </a:r>
          </a:p>
        </p:txBody>
      </p:sp>
      <p:sp>
        <p:nvSpPr>
          <p:cNvPr id="3" name="Content Placeholder 2">
            <a:extLst>
              <a:ext uri="{FF2B5EF4-FFF2-40B4-BE49-F238E27FC236}">
                <a16:creationId xmlns:a16="http://schemas.microsoft.com/office/drawing/2014/main" id="{611078EB-E05E-7B40-95C3-6A0CF6EEEAE9}"/>
              </a:ext>
            </a:extLst>
          </p:cNvPr>
          <p:cNvSpPr>
            <a:spLocks noGrp="1"/>
          </p:cNvSpPr>
          <p:nvPr>
            <p:ph idx="1"/>
          </p:nvPr>
        </p:nvSpPr>
        <p:spPr/>
        <p:txBody>
          <a:bodyPr/>
          <a:lstStyle/>
          <a:p>
            <a:pPr marL="0" indent="0">
              <a:buNone/>
            </a:pPr>
            <a:r>
              <a:rPr lang="en-US" dirty="0"/>
              <a:t>Motivation</a:t>
            </a:r>
          </a:p>
          <a:p>
            <a:pPr lvl="1"/>
            <a:r>
              <a:rPr lang="en-US" dirty="0"/>
              <a:t>Explore how candidates’ speech patterns vary from topic to topic</a:t>
            </a:r>
          </a:p>
          <a:p>
            <a:pPr lvl="1"/>
            <a:r>
              <a:rPr lang="en-US" dirty="0"/>
              <a:t>Identify whether (and which) topics prompt candidates to speak more quickly/loudly</a:t>
            </a:r>
          </a:p>
          <a:p>
            <a:pPr lvl="1"/>
            <a:r>
              <a:rPr lang="en-US" dirty="0"/>
              <a:t>Illuminate candidates’ relative strengths/weaknesses and values</a:t>
            </a:r>
          </a:p>
          <a:p>
            <a:pPr lvl="1"/>
            <a:endParaRPr lang="en-US" dirty="0"/>
          </a:p>
        </p:txBody>
      </p:sp>
    </p:spTree>
    <p:extLst>
      <p:ext uri="{BB962C8B-B14F-4D97-AF65-F5344CB8AC3E}">
        <p14:creationId xmlns:p14="http://schemas.microsoft.com/office/powerpoint/2010/main" val="2435057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7B5AF-0052-654B-AA08-CB5EFCD599A9}"/>
              </a:ext>
            </a:extLst>
          </p:cNvPr>
          <p:cNvSpPr>
            <a:spLocks noGrp="1"/>
          </p:cNvSpPr>
          <p:nvPr>
            <p:ph type="title"/>
          </p:nvPr>
        </p:nvSpPr>
        <p:spPr/>
        <p:txBody>
          <a:bodyPr/>
          <a:lstStyle/>
          <a:p>
            <a:r>
              <a:rPr lang="en-US" dirty="0"/>
              <a:t>Motivation and Audience</a:t>
            </a:r>
          </a:p>
        </p:txBody>
      </p:sp>
      <p:sp>
        <p:nvSpPr>
          <p:cNvPr id="3" name="Content Placeholder 2">
            <a:extLst>
              <a:ext uri="{FF2B5EF4-FFF2-40B4-BE49-F238E27FC236}">
                <a16:creationId xmlns:a16="http://schemas.microsoft.com/office/drawing/2014/main" id="{611078EB-E05E-7B40-95C3-6A0CF6EEEAE9}"/>
              </a:ext>
            </a:extLst>
          </p:cNvPr>
          <p:cNvSpPr>
            <a:spLocks noGrp="1"/>
          </p:cNvSpPr>
          <p:nvPr>
            <p:ph idx="1"/>
          </p:nvPr>
        </p:nvSpPr>
        <p:spPr/>
        <p:txBody>
          <a:bodyPr/>
          <a:lstStyle/>
          <a:p>
            <a:pPr marL="0" indent="0">
              <a:buNone/>
            </a:pPr>
            <a:r>
              <a:rPr lang="en-US" dirty="0"/>
              <a:t>Audience</a:t>
            </a:r>
          </a:p>
          <a:p>
            <a:pPr lvl="1"/>
            <a:r>
              <a:rPr lang="en-US" dirty="0"/>
              <a:t>Political scientists</a:t>
            </a:r>
          </a:p>
          <a:p>
            <a:pPr lvl="1"/>
            <a:r>
              <a:rPr lang="en-US" dirty="0"/>
              <a:t>Voters</a:t>
            </a:r>
          </a:p>
          <a:p>
            <a:pPr lvl="1"/>
            <a:r>
              <a:rPr lang="en-US" dirty="0"/>
              <a:t>Campaign strategists</a:t>
            </a:r>
          </a:p>
          <a:p>
            <a:pPr lvl="1"/>
            <a:r>
              <a:rPr lang="en-US" dirty="0"/>
              <a:t>Journalists</a:t>
            </a:r>
          </a:p>
          <a:p>
            <a:pPr lvl="1"/>
            <a:r>
              <a:rPr lang="en-US" dirty="0"/>
              <a:t>...anybody interested in U.S. politics</a:t>
            </a:r>
          </a:p>
        </p:txBody>
      </p:sp>
    </p:spTree>
    <p:extLst>
      <p:ext uri="{BB962C8B-B14F-4D97-AF65-F5344CB8AC3E}">
        <p14:creationId xmlns:p14="http://schemas.microsoft.com/office/powerpoint/2010/main" val="3208343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0CC2-0B42-0549-BABA-1778D474B0C5}"/>
              </a:ext>
            </a:extLst>
          </p:cNvPr>
          <p:cNvSpPr>
            <a:spLocks noGrp="1"/>
          </p:cNvSpPr>
          <p:nvPr>
            <p:ph type="title"/>
          </p:nvPr>
        </p:nvSpPr>
        <p:spPr/>
        <p:txBody>
          <a:bodyPr>
            <a:normAutofit/>
          </a:bodyPr>
          <a:lstStyle/>
          <a:p>
            <a:r>
              <a:rPr lang="en-US" dirty="0"/>
              <a:t>Tools and Data</a:t>
            </a:r>
          </a:p>
        </p:txBody>
      </p:sp>
      <p:sp>
        <p:nvSpPr>
          <p:cNvPr id="3" name="Content Placeholder 2">
            <a:extLst>
              <a:ext uri="{FF2B5EF4-FFF2-40B4-BE49-F238E27FC236}">
                <a16:creationId xmlns:a16="http://schemas.microsoft.com/office/drawing/2014/main" id="{FAAC02EE-F328-A945-95CE-F5D05127FCCD}"/>
              </a:ext>
            </a:extLst>
          </p:cNvPr>
          <p:cNvSpPr>
            <a:spLocks noGrp="1"/>
          </p:cNvSpPr>
          <p:nvPr>
            <p:ph idx="1"/>
          </p:nvPr>
        </p:nvSpPr>
        <p:spPr/>
        <p:txBody>
          <a:bodyPr/>
          <a:lstStyle/>
          <a:p>
            <a:r>
              <a:rPr lang="en-US" dirty="0"/>
              <a:t>D3.js, Observable</a:t>
            </a:r>
          </a:p>
          <a:p>
            <a:r>
              <a:rPr lang="en-US" dirty="0"/>
              <a:t>HTML/CSS</a:t>
            </a:r>
          </a:p>
          <a:p>
            <a:r>
              <a:rPr lang="en-US" dirty="0" err="1"/>
              <a:t>Numpy</a:t>
            </a:r>
            <a:r>
              <a:rPr lang="en-US" dirty="0"/>
              <a:t>, Pandas, Matplotlib, Seaborn</a:t>
            </a:r>
          </a:p>
          <a:p>
            <a:r>
              <a:rPr lang="en-US" dirty="0"/>
              <a:t>Adobe Audition</a:t>
            </a:r>
          </a:p>
          <a:p>
            <a:r>
              <a:rPr lang="en-US"/>
              <a:t>pydub</a:t>
            </a:r>
            <a:endParaRPr lang="en-US" dirty="0"/>
          </a:p>
        </p:txBody>
      </p:sp>
    </p:spTree>
    <p:extLst>
      <p:ext uri="{BB962C8B-B14F-4D97-AF65-F5344CB8AC3E}">
        <p14:creationId xmlns:p14="http://schemas.microsoft.com/office/powerpoint/2010/main" val="1220518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0CC2-0B42-0549-BABA-1778D474B0C5}"/>
              </a:ext>
            </a:extLst>
          </p:cNvPr>
          <p:cNvSpPr>
            <a:spLocks noGrp="1"/>
          </p:cNvSpPr>
          <p:nvPr>
            <p:ph type="title"/>
          </p:nvPr>
        </p:nvSpPr>
        <p:spPr/>
        <p:txBody>
          <a:bodyPr>
            <a:normAutofit/>
          </a:bodyPr>
          <a:lstStyle/>
          <a:p>
            <a:r>
              <a:rPr lang="en-US" dirty="0"/>
              <a:t>Tools and Data</a:t>
            </a:r>
          </a:p>
        </p:txBody>
      </p:sp>
      <p:sp>
        <p:nvSpPr>
          <p:cNvPr id="3" name="Content Placeholder 2">
            <a:extLst>
              <a:ext uri="{FF2B5EF4-FFF2-40B4-BE49-F238E27FC236}">
                <a16:creationId xmlns:a16="http://schemas.microsoft.com/office/drawing/2014/main" id="{FAAC02EE-F328-A945-95CE-F5D05127FCCD}"/>
              </a:ext>
            </a:extLst>
          </p:cNvPr>
          <p:cNvSpPr>
            <a:spLocks noGrp="1"/>
          </p:cNvSpPr>
          <p:nvPr>
            <p:ph idx="1"/>
          </p:nvPr>
        </p:nvSpPr>
        <p:spPr/>
        <p:txBody>
          <a:bodyPr>
            <a:normAutofit/>
          </a:bodyPr>
          <a:lstStyle/>
          <a:p>
            <a:r>
              <a:rPr lang="en-US" dirty="0"/>
              <a:t>Audio files of Bernie Sanders and Elizabeth Warren’s responses during the New Hampshire debates</a:t>
            </a:r>
          </a:p>
          <a:p>
            <a:r>
              <a:rPr lang="en-US" dirty="0"/>
              <a:t>Data files as CSV with volume, WPM, transcript for displaying, color for plot</a:t>
            </a:r>
          </a:p>
        </p:txBody>
      </p:sp>
    </p:spTree>
    <p:extLst>
      <p:ext uri="{BB962C8B-B14F-4D97-AF65-F5344CB8AC3E}">
        <p14:creationId xmlns:p14="http://schemas.microsoft.com/office/powerpoint/2010/main" val="4134398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CF65D-1A91-6542-9CC7-0E7FF3568F93}"/>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157BB497-ABD3-C04B-BFA6-4B273A9111C1}"/>
              </a:ext>
            </a:extLst>
          </p:cNvPr>
          <p:cNvSpPr>
            <a:spLocks noGrp="1"/>
          </p:cNvSpPr>
          <p:nvPr>
            <p:ph idx="1"/>
          </p:nvPr>
        </p:nvSpPr>
        <p:spPr>
          <a:xfrm>
            <a:off x="1115568" y="2478024"/>
            <a:ext cx="5213795" cy="3694176"/>
          </a:xfrm>
        </p:spPr>
        <p:txBody>
          <a:bodyPr>
            <a:normAutofit/>
          </a:bodyPr>
          <a:lstStyle/>
          <a:p>
            <a:pPr marL="0" indent="0">
              <a:buNone/>
            </a:pPr>
            <a:r>
              <a:rPr lang="en-US" sz="1600" i="1" dirty="0"/>
              <a:t>Beyond Speaking Time: An Analysis of Democratic Presidential Debates</a:t>
            </a:r>
            <a:r>
              <a:rPr lang="en-US" sz="1600" dirty="0"/>
              <a:t>, by Jenny Lee</a:t>
            </a:r>
          </a:p>
          <a:p>
            <a:pPr marL="0" indent="0">
              <a:buNone/>
            </a:pPr>
            <a:r>
              <a:rPr lang="en-US" sz="1600" dirty="0">
                <a:hlinkClick r:id="rId3"/>
              </a:rPr>
              <a:t>https://towardsdatascience.com/which-presidential-candidate-talks-like-that-b2b16060ff8b</a:t>
            </a:r>
            <a:endParaRPr lang="en-US" sz="1600" dirty="0"/>
          </a:p>
          <a:p>
            <a:pPr marL="0" indent="0">
              <a:buNone/>
            </a:pPr>
            <a:endParaRPr lang="en-US" sz="1600" dirty="0"/>
          </a:p>
        </p:txBody>
      </p:sp>
      <p:pic>
        <p:nvPicPr>
          <p:cNvPr id="4" name="Picture 3">
            <a:extLst>
              <a:ext uri="{FF2B5EF4-FFF2-40B4-BE49-F238E27FC236}">
                <a16:creationId xmlns:a16="http://schemas.microsoft.com/office/drawing/2014/main" id="{B9AFA4B2-F585-354E-92EC-EFEC97D515A4}"/>
              </a:ext>
            </a:extLst>
          </p:cNvPr>
          <p:cNvPicPr>
            <a:picLocks noChangeAspect="1"/>
          </p:cNvPicPr>
          <p:nvPr/>
        </p:nvPicPr>
        <p:blipFill>
          <a:blip r:embed="rId4"/>
          <a:stretch>
            <a:fillRect/>
          </a:stretch>
        </p:blipFill>
        <p:spPr>
          <a:xfrm>
            <a:off x="1033879" y="3982211"/>
            <a:ext cx="3792284" cy="2528189"/>
          </a:xfrm>
          <a:prstGeom prst="rect">
            <a:avLst/>
          </a:prstGeom>
        </p:spPr>
      </p:pic>
      <p:pic>
        <p:nvPicPr>
          <p:cNvPr id="5" name="Picture 4">
            <a:extLst>
              <a:ext uri="{FF2B5EF4-FFF2-40B4-BE49-F238E27FC236}">
                <a16:creationId xmlns:a16="http://schemas.microsoft.com/office/drawing/2014/main" id="{1FCBB0CB-8CDD-7D41-B560-C086C6C64DEC}"/>
              </a:ext>
            </a:extLst>
          </p:cNvPr>
          <p:cNvPicPr>
            <a:picLocks noChangeAspect="1"/>
          </p:cNvPicPr>
          <p:nvPr/>
        </p:nvPicPr>
        <p:blipFill>
          <a:blip r:embed="rId5"/>
          <a:stretch>
            <a:fillRect/>
          </a:stretch>
        </p:blipFill>
        <p:spPr>
          <a:xfrm>
            <a:off x="7115246" y="2139119"/>
            <a:ext cx="3386067" cy="4514756"/>
          </a:xfrm>
          <a:prstGeom prst="rect">
            <a:avLst/>
          </a:prstGeom>
        </p:spPr>
      </p:pic>
    </p:spTree>
    <p:extLst>
      <p:ext uri="{BB962C8B-B14F-4D97-AF65-F5344CB8AC3E}">
        <p14:creationId xmlns:p14="http://schemas.microsoft.com/office/powerpoint/2010/main" val="33870496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CF65D-1A91-6542-9CC7-0E7FF3568F93}"/>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157BB497-ABD3-C04B-BFA6-4B273A9111C1}"/>
              </a:ext>
            </a:extLst>
          </p:cNvPr>
          <p:cNvSpPr>
            <a:spLocks noGrp="1"/>
          </p:cNvSpPr>
          <p:nvPr>
            <p:ph idx="1"/>
          </p:nvPr>
        </p:nvSpPr>
        <p:spPr>
          <a:xfrm>
            <a:off x="1115568" y="2478024"/>
            <a:ext cx="4583557" cy="3694176"/>
          </a:xfrm>
        </p:spPr>
        <p:txBody>
          <a:bodyPr>
            <a:normAutofit/>
          </a:bodyPr>
          <a:lstStyle/>
          <a:p>
            <a:pPr marL="0" indent="0">
              <a:buNone/>
            </a:pPr>
            <a:r>
              <a:rPr lang="en-US" sz="1600" i="1" dirty="0"/>
              <a:t>Democratic Presidential Debate Analysis Using the Wolfram Language, </a:t>
            </a:r>
            <a:r>
              <a:rPr lang="en-US" sz="1600" dirty="0"/>
              <a:t>by Brian Wood</a:t>
            </a:r>
          </a:p>
          <a:p>
            <a:pPr marL="0" indent="0">
              <a:buNone/>
            </a:pPr>
            <a:r>
              <a:rPr lang="en-US" sz="1600" dirty="0">
                <a:hlinkClick r:id="rId3"/>
              </a:rPr>
              <a:t>https://blog.wolfram.com/2020/02/06/democratic-presidential-debate-analysis-using-the-wolfram-language/</a:t>
            </a:r>
            <a:endParaRPr lang="en-US" sz="1600" dirty="0"/>
          </a:p>
        </p:txBody>
      </p:sp>
      <p:pic>
        <p:nvPicPr>
          <p:cNvPr id="6" name="Picture 5">
            <a:extLst>
              <a:ext uri="{FF2B5EF4-FFF2-40B4-BE49-F238E27FC236}">
                <a16:creationId xmlns:a16="http://schemas.microsoft.com/office/drawing/2014/main" id="{35A5C2C8-1B7A-264C-82C7-575665057460}"/>
              </a:ext>
            </a:extLst>
          </p:cNvPr>
          <p:cNvPicPr>
            <a:picLocks noChangeAspect="1"/>
          </p:cNvPicPr>
          <p:nvPr/>
        </p:nvPicPr>
        <p:blipFill rotWithShape="1">
          <a:blip r:embed="rId4"/>
          <a:srcRect t="9632" r="21386"/>
          <a:stretch/>
        </p:blipFill>
        <p:spPr>
          <a:xfrm>
            <a:off x="5699125" y="1248177"/>
            <a:ext cx="6218556" cy="5061183"/>
          </a:xfrm>
          <a:prstGeom prst="rect">
            <a:avLst/>
          </a:prstGeom>
        </p:spPr>
      </p:pic>
    </p:spTree>
    <p:extLst>
      <p:ext uri="{BB962C8B-B14F-4D97-AF65-F5344CB8AC3E}">
        <p14:creationId xmlns:p14="http://schemas.microsoft.com/office/powerpoint/2010/main" val="3214189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CF65D-1A91-6542-9CC7-0E7FF3568F93}"/>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157BB497-ABD3-C04B-BFA6-4B273A9111C1}"/>
              </a:ext>
            </a:extLst>
          </p:cNvPr>
          <p:cNvSpPr>
            <a:spLocks noGrp="1"/>
          </p:cNvSpPr>
          <p:nvPr>
            <p:ph idx="1"/>
          </p:nvPr>
        </p:nvSpPr>
        <p:spPr>
          <a:xfrm>
            <a:off x="1115568" y="2478024"/>
            <a:ext cx="4583557" cy="3694176"/>
          </a:xfrm>
        </p:spPr>
        <p:txBody>
          <a:bodyPr>
            <a:normAutofit/>
          </a:bodyPr>
          <a:lstStyle/>
          <a:p>
            <a:pPr marL="0" indent="0">
              <a:buNone/>
            </a:pPr>
            <a:r>
              <a:rPr lang="en-US" sz="1600" i="1" dirty="0"/>
              <a:t>Visualizing the speeches given by world leaders at UNGA, </a:t>
            </a:r>
            <a:r>
              <a:rPr lang="en-US" sz="1600" dirty="0"/>
              <a:t>by Some Aditya Mandal</a:t>
            </a:r>
          </a:p>
          <a:p>
            <a:pPr marL="0" indent="0">
              <a:buNone/>
            </a:pPr>
            <a:r>
              <a:rPr lang="en-US" sz="1600" dirty="0">
                <a:hlinkClick r:id="rId3"/>
              </a:rPr>
              <a:t>https://towardsdatascience.com/visualizing-the-speeches-of-world-leaders-at-unga-d7319e00e180</a:t>
            </a:r>
            <a:endParaRPr lang="en-US" sz="1600" dirty="0"/>
          </a:p>
        </p:txBody>
      </p:sp>
      <p:pic>
        <p:nvPicPr>
          <p:cNvPr id="4" name="Picture 3">
            <a:extLst>
              <a:ext uri="{FF2B5EF4-FFF2-40B4-BE49-F238E27FC236}">
                <a16:creationId xmlns:a16="http://schemas.microsoft.com/office/drawing/2014/main" id="{37BACA16-0B40-6842-A1E9-AD1B67989E41}"/>
              </a:ext>
            </a:extLst>
          </p:cNvPr>
          <p:cNvPicPr>
            <a:picLocks noChangeAspect="1"/>
          </p:cNvPicPr>
          <p:nvPr/>
        </p:nvPicPr>
        <p:blipFill rotWithShape="1">
          <a:blip r:embed="rId4"/>
          <a:srcRect l="48888"/>
          <a:stretch/>
        </p:blipFill>
        <p:spPr>
          <a:xfrm>
            <a:off x="5843587" y="91511"/>
            <a:ext cx="5906453" cy="6683779"/>
          </a:xfrm>
          <a:prstGeom prst="rect">
            <a:avLst/>
          </a:prstGeom>
        </p:spPr>
      </p:pic>
    </p:spTree>
    <p:extLst>
      <p:ext uri="{BB962C8B-B14F-4D97-AF65-F5344CB8AC3E}">
        <p14:creationId xmlns:p14="http://schemas.microsoft.com/office/powerpoint/2010/main" val="1613256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CF65D-1A91-6542-9CC7-0E7FF3568F93}"/>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157BB497-ABD3-C04B-BFA6-4B273A9111C1}"/>
              </a:ext>
            </a:extLst>
          </p:cNvPr>
          <p:cNvSpPr>
            <a:spLocks noGrp="1"/>
          </p:cNvSpPr>
          <p:nvPr>
            <p:ph idx="1"/>
          </p:nvPr>
        </p:nvSpPr>
        <p:spPr>
          <a:xfrm>
            <a:off x="500064" y="2478024"/>
            <a:ext cx="4150858" cy="3694176"/>
          </a:xfrm>
        </p:spPr>
        <p:txBody>
          <a:bodyPr>
            <a:normAutofit/>
          </a:bodyPr>
          <a:lstStyle/>
          <a:p>
            <a:pPr marL="0" indent="0">
              <a:buNone/>
            </a:pPr>
            <a:r>
              <a:rPr lang="en-US" sz="1600" i="1" dirty="0"/>
              <a:t>Everything the Candidates Discussed at the Atlanta Debate, </a:t>
            </a:r>
            <a:r>
              <a:rPr lang="en-US" sz="1600" dirty="0"/>
              <a:t>by Allison McCartney et al.</a:t>
            </a:r>
          </a:p>
          <a:p>
            <a:pPr marL="0" indent="0">
              <a:buNone/>
            </a:pPr>
            <a:r>
              <a:rPr lang="en-US" sz="1600" dirty="0">
                <a:hlinkClick r:id="rId3"/>
              </a:rPr>
              <a:t>https://www.bloomberg.com/graphics/democratic-presidential-debate-atlanta-recap/</a:t>
            </a:r>
            <a:endParaRPr lang="en-US" sz="1600" dirty="0"/>
          </a:p>
        </p:txBody>
      </p:sp>
      <p:pic>
        <p:nvPicPr>
          <p:cNvPr id="5" name="Picture 4">
            <a:extLst>
              <a:ext uri="{FF2B5EF4-FFF2-40B4-BE49-F238E27FC236}">
                <a16:creationId xmlns:a16="http://schemas.microsoft.com/office/drawing/2014/main" id="{1BFF0AC1-21AE-244D-9F1F-7B3A37B37306}"/>
              </a:ext>
            </a:extLst>
          </p:cNvPr>
          <p:cNvPicPr>
            <a:picLocks noChangeAspect="1"/>
          </p:cNvPicPr>
          <p:nvPr/>
        </p:nvPicPr>
        <p:blipFill>
          <a:blip r:embed="rId4"/>
          <a:stretch>
            <a:fillRect/>
          </a:stretch>
        </p:blipFill>
        <p:spPr>
          <a:xfrm>
            <a:off x="4650922" y="213000"/>
            <a:ext cx="7293429" cy="6432000"/>
          </a:xfrm>
          <a:prstGeom prst="rect">
            <a:avLst/>
          </a:prstGeom>
        </p:spPr>
      </p:pic>
    </p:spTree>
    <p:extLst>
      <p:ext uri="{BB962C8B-B14F-4D97-AF65-F5344CB8AC3E}">
        <p14:creationId xmlns:p14="http://schemas.microsoft.com/office/powerpoint/2010/main" val="2382688092"/>
      </p:ext>
    </p:extLst>
  </p:cSld>
  <p:clrMapOvr>
    <a:masterClrMapping/>
  </p:clrMapOvr>
</p:sld>
</file>

<file path=ppt/theme/theme1.xml><?xml version="1.0" encoding="utf-8"?>
<a:theme xmlns:a="http://schemas.openxmlformats.org/drawingml/2006/main" name="AccentBoxVTI">
  <a:themeElements>
    <a:clrScheme name="AnalogousFromRegularSeedRightStep">
      <a:dk1>
        <a:srgbClr val="000000"/>
      </a:dk1>
      <a:lt1>
        <a:srgbClr val="FFFFFF"/>
      </a:lt1>
      <a:dk2>
        <a:srgbClr val="244139"/>
      </a:dk2>
      <a:lt2>
        <a:srgbClr val="EDECF0"/>
      </a:lt2>
      <a:accent1>
        <a:srgbClr val="9FA832"/>
      </a:accent1>
      <a:accent2>
        <a:srgbClr val="6EB029"/>
      </a:accent2>
      <a:accent3>
        <a:srgbClr val="42B536"/>
      </a:accent3>
      <a:accent4>
        <a:srgbClr val="2BB859"/>
      </a:accent4>
      <a:accent5>
        <a:srgbClr val="36B393"/>
      </a:accent5>
      <a:accent6>
        <a:srgbClr val="2DA8BF"/>
      </a:accent6>
      <a:hlink>
        <a:srgbClr val="837CD3"/>
      </a:hlink>
      <a:folHlink>
        <a:srgbClr val="878787"/>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1294</TotalTime>
  <Words>440</Words>
  <Application>Microsoft Macintosh PowerPoint</Application>
  <PresentationFormat>Widescreen</PresentationFormat>
  <Paragraphs>54</Paragraphs>
  <Slides>13</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Avenir Next LT Pro</vt:lpstr>
      <vt:lpstr>Calibri</vt:lpstr>
      <vt:lpstr>AccentBoxVTI</vt:lpstr>
      <vt:lpstr>Speech Patterns of Democratic Presidential Candidates</vt:lpstr>
      <vt:lpstr>Motivation and Audience</vt:lpstr>
      <vt:lpstr>Motivation and Audience</vt:lpstr>
      <vt:lpstr>Tools and Data</vt:lpstr>
      <vt:lpstr>Tools and Data</vt:lpstr>
      <vt:lpstr>Related Work</vt:lpstr>
      <vt:lpstr>Related Work</vt:lpstr>
      <vt:lpstr>Related Work</vt:lpstr>
      <vt:lpstr>Related Work</vt:lpstr>
      <vt:lpstr>Demo</vt:lpstr>
      <vt:lpstr>Design Rationale</vt:lpstr>
      <vt:lpstr>Insights </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Speech Patterns of Democratic Presidential Candidates</dc:title>
  <dc:creator>Matthew Echert</dc:creator>
  <cp:lastModifiedBy>Matthew Echert</cp:lastModifiedBy>
  <cp:revision>11</cp:revision>
  <dcterms:created xsi:type="dcterms:W3CDTF">2020-02-25T23:15:13Z</dcterms:created>
  <dcterms:modified xsi:type="dcterms:W3CDTF">2020-02-26T23:35:09Z</dcterms:modified>
</cp:coreProperties>
</file>